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9528-7E7E-4044-91D0-DB6A3AE837AC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2F3CF7-72B6-471C-87A9-07CB7A326A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9528-7E7E-4044-91D0-DB6A3AE837AC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3CF7-72B6-471C-87A9-07CB7A326A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92F3CF7-72B6-471C-87A9-07CB7A326A9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9528-7E7E-4044-91D0-DB6A3AE837AC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9528-7E7E-4044-91D0-DB6A3AE837AC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92F3CF7-72B6-471C-87A9-07CB7A326A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9528-7E7E-4044-91D0-DB6A3AE837AC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2F3CF7-72B6-471C-87A9-07CB7A326A9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A559528-7E7E-4044-91D0-DB6A3AE837AC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3CF7-72B6-471C-87A9-07CB7A326A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9528-7E7E-4044-91D0-DB6A3AE837AC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92F3CF7-72B6-471C-87A9-07CB7A326A9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9528-7E7E-4044-91D0-DB6A3AE837AC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92F3CF7-72B6-471C-87A9-07CB7A326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9528-7E7E-4044-91D0-DB6A3AE837AC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92F3CF7-72B6-471C-87A9-07CB7A326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2F3CF7-72B6-471C-87A9-07CB7A326A9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9528-7E7E-4044-91D0-DB6A3AE837AC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92F3CF7-72B6-471C-87A9-07CB7A326A9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A559528-7E7E-4044-91D0-DB6A3AE837AC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A559528-7E7E-4044-91D0-DB6A3AE837AC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2F3CF7-72B6-471C-87A9-07CB7A326A9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Essay </a:t>
            </a:r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question of responsibility is an important one in Romeo and Juliet.  Analyze </a:t>
            </a:r>
            <a:r>
              <a:rPr lang="en-US" dirty="0" smtClean="0"/>
              <a:t>who or what </a:t>
            </a:r>
            <a:r>
              <a:rPr lang="en-US" dirty="0"/>
              <a:t>is most responsible for the deaths of Romeo and Juliet and support your stand with examples from the play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Essay Timeline:</a:t>
            </a:r>
          </a:p>
          <a:p>
            <a:pPr lvl="2"/>
            <a:r>
              <a:rPr lang="en-US" dirty="0" smtClean="0"/>
              <a:t>Today: brainstorm, prewrite</a:t>
            </a:r>
          </a:p>
          <a:p>
            <a:pPr lvl="2"/>
            <a:r>
              <a:rPr lang="en-US" dirty="0" smtClean="0"/>
              <a:t>Tomorrow (Friday): writing time</a:t>
            </a:r>
          </a:p>
          <a:p>
            <a:pPr lvl="2"/>
            <a:r>
              <a:rPr lang="en-US" dirty="0" smtClean="0"/>
              <a:t>Monday: Peer Edit/Self Edit/</a:t>
            </a:r>
            <a:r>
              <a:rPr lang="en-US" dirty="0" err="1" smtClean="0"/>
              <a:t>Lago</a:t>
            </a:r>
            <a:r>
              <a:rPr lang="en-US" dirty="0" smtClean="0"/>
              <a:t> Edit</a:t>
            </a:r>
          </a:p>
          <a:p>
            <a:pPr lvl="2"/>
            <a:r>
              <a:rPr lang="en-US" dirty="0" smtClean="0"/>
              <a:t>Thursday: Final essay due and submitted to turnitin.com</a:t>
            </a:r>
          </a:p>
          <a:p>
            <a:pPr marL="594360" lvl="2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67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Who/what is the most responsible for the deaths of Romeo and Juliet????</a:t>
            </a:r>
          </a:p>
        </p:txBody>
      </p:sp>
      <p:sp>
        <p:nvSpPr>
          <p:cNvPr id="4" name="Oval 3"/>
          <p:cNvSpPr/>
          <p:nvPr/>
        </p:nvSpPr>
        <p:spPr>
          <a:xfrm>
            <a:off x="3390900" y="2322731"/>
            <a:ext cx="2743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0" y="25908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Who/what is responsible?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743200" y="3124200"/>
            <a:ext cx="8382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48200" y="3352800"/>
            <a:ext cx="1143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10200" y="3124200"/>
            <a:ext cx="17526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25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Pre-writing: must be completed and checked off by Ms. </a:t>
            </a:r>
            <a:r>
              <a:rPr lang="en-US" dirty="0" err="1" smtClean="0"/>
              <a:t>Lago</a:t>
            </a:r>
            <a:r>
              <a:rPr lang="en-US" dirty="0" smtClean="0"/>
              <a:t> before you can start to write!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Thesis statement: </a:t>
            </a:r>
            <a:r>
              <a:rPr lang="en-US" dirty="0" err="1" smtClean="0"/>
              <a:t>topic+opinion+reasons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I. Topic sentence for paragraph #1: What are your proving in your first paragraph?</a:t>
            </a:r>
          </a:p>
          <a:p>
            <a:pPr lvl="1"/>
            <a:r>
              <a:rPr lang="en-US" dirty="0" smtClean="0"/>
              <a:t>Evidence #1 to prove topic sentence #1: for citations (</a:t>
            </a:r>
            <a:r>
              <a:rPr lang="en-US" dirty="0" err="1" smtClean="0"/>
              <a:t>act.scene.lines</a:t>
            </a:r>
            <a:r>
              <a:rPr lang="en-US" dirty="0" smtClean="0"/>
              <a:t>) example: “These violent delights have violent ends”  (2.3.114-116).</a:t>
            </a:r>
          </a:p>
          <a:p>
            <a:pPr lvl="2"/>
            <a:r>
              <a:rPr lang="en-US" dirty="0"/>
              <a:t>HOW does this evidence prove your topic </a:t>
            </a:r>
            <a:r>
              <a:rPr lang="en-US" dirty="0" smtClean="0"/>
              <a:t>sentence/how this person/thing is responsible for their deaths?</a:t>
            </a:r>
          </a:p>
          <a:p>
            <a:pPr marL="0" lvl="0" indent="0">
              <a:buClr>
                <a:srgbClr val="D16349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II. Topic </a:t>
            </a:r>
            <a:r>
              <a:rPr lang="en-US" dirty="0">
                <a:solidFill>
                  <a:prstClr val="black"/>
                </a:solidFill>
              </a:rPr>
              <a:t>sentence for paragraph </a:t>
            </a:r>
            <a:r>
              <a:rPr lang="en-US" dirty="0" smtClean="0">
                <a:solidFill>
                  <a:prstClr val="black"/>
                </a:solidFill>
              </a:rPr>
              <a:t>#2: </a:t>
            </a:r>
            <a:r>
              <a:rPr lang="en-US" dirty="0">
                <a:solidFill>
                  <a:prstClr val="black"/>
                </a:solidFill>
              </a:rPr>
              <a:t>What are your proving in your </a:t>
            </a:r>
            <a:r>
              <a:rPr lang="en-US" dirty="0" smtClean="0">
                <a:solidFill>
                  <a:prstClr val="black"/>
                </a:solidFill>
              </a:rPr>
              <a:t>second </a:t>
            </a:r>
            <a:r>
              <a:rPr lang="en-US" dirty="0">
                <a:solidFill>
                  <a:prstClr val="black"/>
                </a:solidFill>
              </a:rPr>
              <a:t>paragraph?</a:t>
            </a:r>
          </a:p>
          <a:p>
            <a:pPr lvl="1">
              <a:buClr>
                <a:srgbClr val="CCB400"/>
              </a:buClr>
            </a:pPr>
            <a:r>
              <a:rPr lang="en-US" dirty="0">
                <a:solidFill>
                  <a:srgbClr val="646B86"/>
                </a:solidFill>
              </a:rPr>
              <a:t>Evidence </a:t>
            </a:r>
            <a:r>
              <a:rPr lang="en-US" dirty="0" smtClean="0">
                <a:solidFill>
                  <a:srgbClr val="646B86"/>
                </a:solidFill>
              </a:rPr>
              <a:t>#2 </a:t>
            </a:r>
            <a:r>
              <a:rPr lang="en-US" dirty="0">
                <a:solidFill>
                  <a:srgbClr val="646B86"/>
                </a:solidFill>
              </a:rPr>
              <a:t>to prove topic sentence </a:t>
            </a:r>
            <a:r>
              <a:rPr lang="en-US" dirty="0" smtClean="0">
                <a:solidFill>
                  <a:srgbClr val="646B86"/>
                </a:solidFill>
              </a:rPr>
              <a:t>#2:</a:t>
            </a:r>
            <a:endParaRPr lang="en-US" dirty="0">
              <a:solidFill>
                <a:srgbClr val="646B86"/>
              </a:solidFill>
            </a:endParaRPr>
          </a:p>
          <a:p>
            <a:pPr lvl="2">
              <a:buClr>
                <a:srgbClr val="8CADAE"/>
              </a:buClr>
            </a:pPr>
            <a:r>
              <a:rPr lang="en-US" dirty="0" smtClean="0">
                <a:solidFill>
                  <a:prstClr val="black"/>
                </a:solidFill>
              </a:rPr>
              <a:t>HOW </a:t>
            </a:r>
            <a:r>
              <a:rPr lang="en-US" dirty="0">
                <a:solidFill>
                  <a:prstClr val="black"/>
                </a:solidFill>
              </a:rPr>
              <a:t>does this evidence prove your topic sentence</a:t>
            </a:r>
            <a:r>
              <a:rPr lang="en-US" dirty="0" smtClean="0">
                <a:solidFill>
                  <a:prstClr val="black"/>
                </a:solidFill>
              </a:rPr>
              <a:t>?</a:t>
            </a:r>
          </a:p>
          <a:p>
            <a:pPr marL="0" lvl="0" indent="0">
              <a:buClr>
                <a:srgbClr val="D16349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III. Topic </a:t>
            </a:r>
            <a:r>
              <a:rPr lang="en-US" dirty="0">
                <a:solidFill>
                  <a:prstClr val="black"/>
                </a:solidFill>
              </a:rPr>
              <a:t>sentence for paragraph </a:t>
            </a:r>
            <a:r>
              <a:rPr lang="en-US" dirty="0" smtClean="0">
                <a:solidFill>
                  <a:prstClr val="black"/>
                </a:solidFill>
              </a:rPr>
              <a:t>#3: </a:t>
            </a:r>
            <a:r>
              <a:rPr lang="en-US" dirty="0">
                <a:solidFill>
                  <a:prstClr val="black"/>
                </a:solidFill>
              </a:rPr>
              <a:t>What are your proving in your </a:t>
            </a:r>
            <a:r>
              <a:rPr lang="en-US" dirty="0" smtClean="0">
                <a:solidFill>
                  <a:prstClr val="black"/>
                </a:solidFill>
              </a:rPr>
              <a:t>third </a:t>
            </a:r>
            <a:r>
              <a:rPr lang="en-US" dirty="0">
                <a:solidFill>
                  <a:prstClr val="black"/>
                </a:solidFill>
              </a:rPr>
              <a:t>paragraph?</a:t>
            </a:r>
          </a:p>
          <a:p>
            <a:pPr lvl="1">
              <a:buClr>
                <a:srgbClr val="CCB400"/>
              </a:buClr>
            </a:pPr>
            <a:r>
              <a:rPr lang="en-US" dirty="0">
                <a:solidFill>
                  <a:srgbClr val="646B86"/>
                </a:solidFill>
              </a:rPr>
              <a:t>Evidence </a:t>
            </a:r>
            <a:r>
              <a:rPr lang="en-US" dirty="0" smtClean="0">
                <a:solidFill>
                  <a:srgbClr val="646B86"/>
                </a:solidFill>
              </a:rPr>
              <a:t>#3 </a:t>
            </a:r>
            <a:r>
              <a:rPr lang="en-US" dirty="0">
                <a:solidFill>
                  <a:srgbClr val="646B86"/>
                </a:solidFill>
              </a:rPr>
              <a:t>to prove topic sentence </a:t>
            </a:r>
            <a:r>
              <a:rPr lang="en-US" dirty="0" smtClean="0">
                <a:solidFill>
                  <a:srgbClr val="646B86"/>
                </a:solidFill>
              </a:rPr>
              <a:t>#3:</a:t>
            </a:r>
            <a:endParaRPr lang="en-US" dirty="0">
              <a:solidFill>
                <a:srgbClr val="646B86"/>
              </a:solidFill>
            </a:endParaRPr>
          </a:p>
          <a:p>
            <a:pPr lvl="2">
              <a:buClr>
                <a:srgbClr val="8CADAE"/>
              </a:buClr>
            </a:pPr>
            <a:r>
              <a:rPr lang="en-US" dirty="0">
                <a:solidFill>
                  <a:prstClr val="black"/>
                </a:solidFill>
              </a:rPr>
              <a:t>HOW does this evidence prove your topic sentence?</a:t>
            </a:r>
          </a:p>
          <a:p>
            <a:pPr marL="594360" lvl="2" indent="0">
              <a:buClr>
                <a:srgbClr val="8CADAE"/>
              </a:buClr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8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545</TotalTime>
  <Words>245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Essay Question</vt:lpstr>
      <vt:lpstr>Brainstorming</vt:lpstr>
      <vt:lpstr>Pre-writing: must be completed and checked off by Ms. Lago before you can start to write!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Essay Question</dc:title>
  <dc:creator>Breanne Lagomarsino</dc:creator>
  <cp:lastModifiedBy>Breanne Lagomarsino</cp:lastModifiedBy>
  <cp:revision>8</cp:revision>
  <dcterms:created xsi:type="dcterms:W3CDTF">2013-03-20T22:23:24Z</dcterms:created>
  <dcterms:modified xsi:type="dcterms:W3CDTF">2013-03-21T23:50:18Z</dcterms:modified>
</cp:coreProperties>
</file>