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8" r:id="rId2"/>
    <p:sldId id="257"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770C48F-393F-4008-BFF8-F9004F8547A3}" type="datetimeFigureOut">
              <a:rPr lang="en-US" smtClean="0"/>
              <a:t>4/18/2013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1DF6CF4-B7A1-4107-9782-A307A0793FC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70C48F-393F-4008-BFF8-F9004F8547A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F6CF4-B7A1-4107-9782-A307A0793F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1DF6CF4-B7A1-4107-9782-A307A0793FC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70C48F-393F-4008-BFF8-F9004F8547A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70C48F-393F-4008-BFF8-F9004F8547A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1DF6CF4-B7A1-4107-9782-A307A0793FC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770C48F-393F-4008-BFF8-F9004F8547A3}" type="datetimeFigureOut">
              <a:rPr lang="en-US" smtClean="0"/>
              <a:t>4/18/2013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1DF6CF4-B7A1-4107-9782-A307A0793FC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770C48F-393F-4008-BFF8-F9004F8547A3}"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F6CF4-B7A1-4107-9782-A307A0793FC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770C48F-393F-4008-BFF8-F9004F8547A3}" type="datetimeFigureOut">
              <a:rPr lang="en-US" smtClean="0"/>
              <a:t>4/18/2013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1DF6CF4-B7A1-4107-9782-A307A0793FC6}"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70C48F-393F-4008-BFF8-F9004F8547A3}" type="datetimeFigureOut">
              <a:rPr lang="en-US" smtClean="0"/>
              <a:t>4/18/2013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1DF6CF4-B7A1-4107-9782-A307A0793F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770C48F-393F-4008-BFF8-F9004F8547A3}" type="datetimeFigureOut">
              <a:rPr lang="en-US" smtClean="0"/>
              <a:t>4/18/2013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1DF6CF4-B7A1-4107-9782-A307A0793F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1DF6CF4-B7A1-4107-9782-A307A0793FC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770C48F-393F-4008-BFF8-F9004F8547A3}" type="datetimeFigureOut">
              <a:rPr lang="en-US" smtClean="0"/>
              <a:t>4/18/2013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1DF6CF4-B7A1-4107-9782-A307A0793FC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770C48F-393F-4008-BFF8-F9004F8547A3}" type="datetimeFigureOut">
              <a:rPr lang="en-US" smtClean="0"/>
              <a:t>4/18/2013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770C48F-393F-4008-BFF8-F9004F8547A3}" type="datetimeFigureOut">
              <a:rPr lang="en-US" smtClean="0"/>
              <a:t>4/18/2013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1DF6CF4-B7A1-4107-9782-A307A0793FC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Circle Journal</a:t>
            </a:r>
            <a:endParaRPr lang="en-US" dirty="0"/>
          </a:p>
        </p:txBody>
      </p:sp>
      <p:sp>
        <p:nvSpPr>
          <p:cNvPr id="3" name="Content Placeholder 2"/>
          <p:cNvSpPr>
            <a:spLocks noGrp="1"/>
          </p:cNvSpPr>
          <p:nvPr>
            <p:ph sz="quarter" idx="1"/>
          </p:nvPr>
        </p:nvSpPr>
        <p:spPr/>
        <p:txBody>
          <a:bodyPr>
            <a:normAutofit/>
          </a:bodyPr>
          <a:lstStyle/>
          <a:p>
            <a:r>
              <a:rPr lang="en-US" dirty="0" smtClean="0"/>
              <a:t>What page have you read to in your book?</a:t>
            </a:r>
          </a:p>
          <a:p>
            <a:r>
              <a:rPr lang="en-US" dirty="0" smtClean="0"/>
              <a:t>Are you liking the book?  Explain.</a:t>
            </a:r>
          </a:p>
          <a:p>
            <a:r>
              <a:rPr lang="en-US" dirty="0" smtClean="0"/>
              <a:t>What do you think may be one of the major themes in your book so far?</a:t>
            </a:r>
          </a:p>
          <a:p>
            <a:pPr lvl="1"/>
            <a:r>
              <a:rPr lang="en-US" dirty="0" smtClean="0"/>
              <a:t>Remember a theme is message about life, society or human nature</a:t>
            </a:r>
          </a:p>
          <a:p>
            <a:pPr lvl="1"/>
            <a:r>
              <a:rPr lang="en-US" dirty="0" smtClean="0"/>
              <a:t>It is NOT one word, it is a statement.</a:t>
            </a:r>
          </a:p>
          <a:p>
            <a:pPr lvl="0">
              <a:buClr>
                <a:srgbClr val="759AA5">
                  <a:lumMod val="60000"/>
                  <a:lumOff val="40000"/>
                </a:srgbClr>
              </a:buClr>
            </a:pPr>
            <a:r>
              <a:rPr lang="en-US" dirty="0">
                <a:solidFill>
                  <a:srgbClr val="DFE6D0"/>
                </a:solidFill>
              </a:rPr>
              <a:t>Write down one thing you would like to discuss with your group today from your reading </a:t>
            </a:r>
            <a:r>
              <a:rPr lang="en-US" dirty="0" smtClean="0">
                <a:solidFill>
                  <a:srgbClr val="DFE6D0"/>
                </a:solidFill>
              </a:rPr>
              <a:t>from last </a:t>
            </a:r>
            <a:r>
              <a:rPr lang="en-US" dirty="0">
                <a:solidFill>
                  <a:srgbClr val="DFE6D0"/>
                </a:solidFill>
              </a:rPr>
              <a:t>night</a:t>
            </a:r>
          </a:p>
          <a:p>
            <a:pPr marL="365760" lvl="1" indent="0">
              <a:buNone/>
            </a:pPr>
            <a:endParaRPr lang="en-US" dirty="0"/>
          </a:p>
        </p:txBody>
      </p:sp>
    </p:spTree>
    <p:extLst>
      <p:ext uri="{BB962C8B-B14F-4D97-AF65-F5344CB8AC3E}">
        <p14:creationId xmlns:p14="http://schemas.microsoft.com/office/powerpoint/2010/main" val="4123807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58762"/>
          </a:xfrm>
        </p:spPr>
        <p:txBody>
          <a:bodyPr>
            <a:noAutofit/>
          </a:bodyPr>
          <a:lstStyle/>
          <a:p>
            <a:r>
              <a:rPr lang="en-US" sz="3200" dirty="0" smtClean="0"/>
              <a:t>You Become the Teacher!!</a:t>
            </a:r>
            <a:endParaRPr lang="en-US" sz="3200" dirty="0"/>
          </a:p>
        </p:txBody>
      </p:sp>
      <p:sp>
        <p:nvSpPr>
          <p:cNvPr id="3" name="Content Placeholder 2"/>
          <p:cNvSpPr>
            <a:spLocks noGrp="1"/>
          </p:cNvSpPr>
          <p:nvPr>
            <p:ph sz="quarter" idx="1"/>
          </p:nvPr>
        </p:nvSpPr>
        <p:spPr>
          <a:xfrm>
            <a:off x="304800" y="685800"/>
            <a:ext cx="8686800" cy="5867400"/>
          </a:xfrm>
        </p:spPr>
        <p:txBody>
          <a:bodyPr>
            <a:noAutofit/>
          </a:bodyPr>
          <a:lstStyle/>
          <a:p>
            <a:pPr lvl="1"/>
            <a:r>
              <a:rPr lang="en-US" sz="2000" dirty="0" smtClean="0"/>
              <a:t>Teach the class about </a:t>
            </a:r>
            <a:r>
              <a:rPr lang="en-US" sz="2000" u="sng" dirty="0" smtClean="0"/>
              <a:t>TWO</a:t>
            </a:r>
            <a:r>
              <a:rPr lang="en-US" sz="2000" dirty="0" smtClean="0"/>
              <a:t> important aspects of your book</a:t>
            </a:r>
          </a:p>
          <a:p>
            <a:pPr lvl="1"/>
            <a:r>
              <a:rPr lang="en-US" sz="2000" dirty="0" smtClean="0"/>
              <a:t>You MUST come up with some kind of fun/interesting activity to keep the class awake and interested!  Make your fellow classmates </a:t>
            </a:r>
            <a:r>
              <a:rPr lang="en-US" sz="2000" u="sng" dirty="0" smtClean="0"/>
              <a:t>work!</a:t>
            </a:r>
            <a:r>
              <a:rPr lang="en-US" sz="2000" dirty="0" smtClean="0"/>
              <a:t> You can make them write, read a passage, or anything else!</a:t>
            </a:r>
          </a:p>
          <a:p>
            <a:pPr lvl="1"/>
            <a:r>
              <a:rPr lang="en-US" sz="2000" dirty="0" smtClean="0"/>
              <a:t> If you need me to run off copies of anything for you please give me this to me by the end of class on Monday (this is not required).  You may use the technology available in the classroom.</a:t>
            </a:r>
          </a:p>
          <a:p>
            <a:pPr lvl="1"/>
            <a:r>
              <a:rPr lang="en-US" sz="2000" dirty="0" smtClean="0"/>
              <a:t>Your goal: every person in the class understands the two aspects of your book</a:t>
            </a:r>
          </a:p>
          <a:p>
            <a:pPr lvl="1"/>
            <a:r>
              <a:rPr lang="en-US" sz="2000" dirty="0" smtClean="0"/>
              <a:t>Every group member must participate in the teaching</a:t>
            </a:r>
          </a:p>
          <a:p>
            <a:pPr lvl="1"/>
            <a:r>
              <a:rPr lang="en-US" sz="2000" dirty="0" smtClean="0"/>
              <a:t>Split up your planning and your presentation</a:t>
            </a:r>
          </a:p>
          <a:p>
            <a:pPr lvl="2"/>
            <a:r>
              <a:rPr lang="en-US" sz="2000" dirty="0" smtClean="0"/>
              <a:t>Monday I will give you a RUBRIC</a:t>
            </a:r>
          </a:p>
          <a:p>
            <a:pPr lvl="1"/>
            <a:r>
              <a:rPr lang="en-US" sz="2000" dirty="0" smtClean="0"/>
              <a:t>Each group will have 15 minutes of teaching time. </a:t>
            </a:r>
          </a:p>
          <a:p>
            <a:pPr lvl="1"/>
            <a:r>
              <a:rPr lang="en-US" sz="2000" dirty="0" smtClean="0"/>
              <a:t> Lessons will begin next week on Tuesday &amp; Thursday.  You will have TODAY and MONDAY to work on your lessons.  If you think you need more time, you may need to meet outside of class.</a:t>
            </a:r>
          </a:p>
        </p:txBody>
      </p:sp>
    </p:spTree>
    <p:extLst>
      <p:ext uri="{BB962C8B-B14F-4D97-AF65-F5344CB8AC3E}">
        <p14:creationId xmlns:p14="http://schemas.microsoft.com/office/powerpoint/2010/main" val="650131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pPr marL="274320" lvl="0" indent="-274320">
              <a:spcBef>
                <a:spcPct val="20000"/>
              </a:spcBef>
              <a:tabLst/>
            </a:pP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a:t/>
            </a:r>
            <a:br>
              <a:rPr lang="en-US" dirty="0"/>
            </a:br>
            <a:r>
              <a:rPr lang="en-US" sz="2200" b="0" spc="0" dirty="0">
                <a:ln>
                  <a:noFill/>
                </a:ln>
                <a:solidFill>
                  <a:srgbClr val="DFE6D0"/>
                </a:solidFill>
                <a:ea typeface="+mn-ea"/>
                <a:cs typeface="+mn-cs"/>
              </a:rPr>
              <a:t>Some important aspects (things that English teachers are always making you discuss):</a:t>
            </a:r>
            <a:br>
              <a:rPr lang="en-US" sz="2200" b="0" spc="0" dirty="0">
                <a:ln>
                  <a:noFill/>
                </a:ln>
                <a:solidFill>
                  <a:srgbClr val="DFE6D0"/>
                </a:solidFill>
                <a:ea typeface="+mn-ea"/>
                <a:cs typeface="+mn-cs"/>
              </a:rPr>
            </a:br>
            <a:endParaRPr lang="en-US" sz="2200" dirty="0"/>
          </a:p>
        </p:txBody>
      </p:sp>
      <p:sp>
        <p:nvSpPr>
          <p:cNvPr id="3" name="Content Placeholder 2"/>
          <p:cNvSpPr>
            <a:spLocks noGrp="1"/>
          </p:cNvSpPr>
          <p:nvPr>
            <p:ph sz="quarter" idx="1"/>
          </p:nvPr>
        </p:nvSpPr>
        <p:spPr>
          <a:xfrm>
            <a:off x="457200" y="990600"/>
            <a:ext cx="8229600" cy="5135563"/>
          </a:xfrm>
        </p:spPr>
        <p:txBody>
          <a:bodyPr>
            <a:normAutofit fontScale="77500" lnSpcReduction="20000"/>
          </a:bodyPr>
          <a:lstStyle/>
          <a:p>
            <a:r>
              <a:rPr lang="en-US" u="sng" dirty="0" smtClean="0"/>
              <a:t>Themes</a:t>
            </a:r>
            <a:r>
              <a:rPr lang="en-US" u="sng" dirty="0"/>
              <a:t>:</a:t>
            </a:r>
            <a:r>
              <a:rPr lang="en-US" dirty="0"/>
              <a:t> what are the books major messages about life, human nature or society, how do you know this?</a:t>
            </a:r>
          </a:p>
          <a:p>
            <a:r>
              <a:rPr lang="en-US" u="sng" dirty="0"/>
              <a:t>Character(s):</a:t>
            </a:r>
            <a:r>
              <a:rPr lang="en-US" dirty="0"/>
              <a:t> who is the main character (protagonist)? Is there an antagonist?  What do you know about the character(s) personality traits so far?  How do you know this?  </a:t>
            </a:r>
          </a:p>
          <a:p>
            <a:r>
              <a:rPr lang="en-US" u="sng" dirty="0"/>
              <a:t>Setting:</a:t>
            </a:r>
            <a:r>
              <a:rPr lang="en-US" dirty="0"/>
              <a:t>  How does the setting influence the characters and conflict, and even theme in the book?</a:t>
            </a:r>
          </a:p>
          <a:p>
            <a:r>
              <a:rPr lang="en-US" u="sng" dirty="0"/>
              <a:t>Symbols/Motifs:</a:t>
            </a:r>
            <a:r>
              <a:rPr lang="en-US" dirty="0"/>
              <a:t> Any symbolic elements in the book (stands for something beyond what it is) or reoccurring elements that might connect back to a major theme (motif)</a:t>
            </a:r>
          </a:p>
          <a:p>
            <a:r>
              <a:rPr lang="en-US" u="sng" dirty="0"/>
              <a:t>Point of View:</a:t>
            </a:r>
            <a:r>
              <a:rPr lang="en-US" dirty="0"/>
              <a:t> how does the POV it is told in affect the plot?  How does it affect your understanding of the plot?  Unreliable narrator?  </a:t>
            </a:r>
          </a:p>
          <a:p>
            <a:r>
              <a:rPr lang="en-US" u="sng" dirty="0"/>
              <a:t>Conflicts:</a:t>
            </a:r>
            <a:r>
              <a:rPr lang="en-US" dirty="0"/>
              <a:t> What are some of the major conflict in the plot?  Classify them.  How do these conflicts affect the characters?  What do the conflicts tell us about our characters?  Look at how characters respond to certain conflicts.</a:t>
            </a:r>
          </a:p>
          <a:p>
            <a:endParaRPr lang="en-US" dirty="0"/>
          </a:p>
          <a:p>
            <a:endParaRPr lang="en-US" dirty="0"/>
          </a:p>
        </p:txBody>
      </p:sp>
    </p:spTree>
    <p:extLst>
      <p:ext uri="{BB962C8B-B14F-4D97-AF65-F5344CB8AC3E}">
        <p14:creationId xmlns:p14="http://schemas.microsoft.com/office/powerpoint/2010/main" val="3390353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375</TotalTime>
  <Words>440</Words>
  <Application>Microsoft Office PowerPoint</Application>
  <PresentationFormat>On-screen Show (4:3)</PresentationFormat>
  <Paragraphs>24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Civic</vt:lpstr>
      <vt:lpstr>Literature Circle Journal</vt:lpstr>
      <vt:lpstr>You Become the Teacher!!</vt:lpstr>
      <vt:lpstr>     Some important aspects (things that English teachers are always making you discuss):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Circle Journal</dc:title>
  <dc:creator>Breanne Lagomarsino</dc:creator>
  <cp:lastModifiedBy>Breanne Lagomarsino</cp:lastModifiedBy>
  <cp:revision>6</cp:revision>
  <dcterms:created xsi:type="dcterms:W3CDTF">2013-04-18T15:58:58Z</dcterms:created>
  <dcterms:modified xsi:type="dcterms:W3CDTF">2013-04-18T22:14:32Z</dcterms:modified>
</cp:coreProperties>
</file>